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78" r:id="rId13"/>
    <p:sldId id="279" r:id="rId14"/>
    <p:sldId id="269" r:id="rId15"/>
    <p:sldId id="271" r:id="rId16"/>
    <p:sldId id="272" r:id="rId17"/>
    <p:sldId id="277" r:id="rId18"/>
    <p:sldId id="274" r:id="rId19"/>
    <p:sldId id="280" r:id="rId20"/>
    <p:sldId id="281" r:id="rId21"/>
    <p:sldId id="275" r:id="rId22"/>
    <p:sldId id="276" r:id="rId23"/>
    <p:sldId id="282" r:id="rId24"/>
    <p:sldId id="260" r:id="rId25"/>
    <p:sldId id="283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99CE81B-CF8D-43E5-A11A-A385D688F03E}" v="1337" dt="2021-11-29T14:05:39.51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2877" autoAdjust="0"/>
  </p:normalViewPr>
  <p:slideViewPr>
    <p:cSldViewPr snapToGrid="0">
      <p:cViewPr varScale="1">
        <p:scale>
          <a:sx n="58" d="100"/>
          <a:sy n="58" d="100"/>
        </p:scale>
        <p:origin x="704" y="36"/>
      </p:cViewPr>
      <p:guideLst/>
    </p:cSldViewPr>
  </p:slideViewPr>
  <p:outlineViewPr>
    <p:cViewPr>
      <p:scale>
        <a:sx n="33" d="100"/>
        <a:sy n="33" d="100"/>
      </p:scale>
      <p:origin x="0" y="-14571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5917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D086E5-81FF-4872-AC2A-2A2ED65DB7B3}" type="datetimeFigureOut">
              <a:rPr lang="en-US" smtClean="0"/>
              <a:t>11/29/2021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551804-B03F-4EDE-94B5-2D32947F9E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812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51804-B03F-4EDE-94B5-2D32947F9E5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1491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782F3B-234D-4158-AC54-5C7A10003B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E00E590-3047-4F86-868C-6FC42BFBC6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AEC4EF-58F6-4726-B2D1-851D85436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46C97-36F5-4A7E-AB93-31B9A039ABBB}" type="datetimeFigureOut">
              <a:rPr lang="en-US" smtClean="0"/>
              <a:t>11/29/2021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C9A392-99F5-4392-AA6B-F4A26AA2A1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06E229-8E56-4B64-BB3D-CE25C70F6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A6241-3B5A-4218-A4DB-54D0425778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1944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A044BF-3310-454F-8CDD-A1004F0404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07DA6E4-3136-41AF-9808-02E54D69AC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D37B62-865F-4ED2-9617-EED3903A89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46C97-36F5-4A7E-AB93-31B9A039ABBB}" type="datetimeFigureOut">
              <a:rPr lang="en-US" smtClean="0"/>
              <a:t>11/29/2021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7A942A-D7C5-49AF-9E5C-90C7CCEE3A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37704C-006F-498F-BF5B-BF33B357A8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A6241-3B5A-4218-A4DB-54D0425778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7858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AF47F69-9FFD-4E35-8EFD-39D381D0D8B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A669E37-37CE-4C34-89E4-EF1DD34D58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B3B757-F1BA-436D-9764-3B7541217E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46C97-36F5-4A7E-AB93-31B9A039ABBB}" type="datetimeFigureOut">
              <a:rPr lang="en-US" smtClean="0"/>
              <a:t>11/29/2021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196EC7-42F6-415B-9B07-5A9EF48AB0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71F316-48B4-4A2D-AF7F-18B90661FA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A6241-3B5A-4218-A4DB-54D0425778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4001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F24E4A-4CA1-4510-874F-98314E8EB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D3737B-3788-45D6-A417-62A1CFA91F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359B27-EF45-4D01-8DD7-EE89211132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46C97-36F5-4A7E-AB93-31B9A039ABBB}" type="datetimeFigureOut">
              <a:rPr lang="en-US" smtClean="0"/>
              <a:t>11/29/2021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00C36A-2ED2-434C-96BC-8943F48315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99F7A6-0391-4FC1-9A45-E7A745EEAA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A6241-3B5A-4218-A4DB-54D0425778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2519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0395C8-5D0C-44D1-B88A-2FF04CFF3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040571-BE8F-471F-B825-E950300E89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CBE69E-FC1E-4D27-B26D-4716E568CD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46C97-36F5-4A7E-AB93-31B9A039ABBB}" type="datetimeFigureOut">
              <a:rPr lang="en-US" smtClean="0"/>
              <a:t>11/29/2021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9474D9-38E3-48ED-98F4-AAE1AB4714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50EF5B-03B9-464F-A50A-699D3F632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A6241-3B5A-4218-A4DB-54D0425778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3721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149EC-BE83-4ACB-A6B9-6DBA6AAC4C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192EF7-4141-4F37-834F-E75E92E01D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588B8B-00EA-438B-8723-273822BCD6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11D544-3750-4A58-851C-7071D29E54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46C97-36F5-4A7E-AB93-31B9A039ABBB}" type="datetimeFigureOut">
              <a:rPr lang="en-US" smtClean="0"/>
              <a:t>11/29/2021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0EEE1A-FB87-49EC-A5B0-A14379AC37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A9A11D-A2D7-42DC-93D6-6E285F8182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A6241-3B5A-4218-A4DB-54D0425778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5436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FEDEA8-EDC1-4837-80B4-71C5F14F98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EADD9E-6BBD-4F3B-85D4-82BBDF0183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C7961F-44D0-4418-A144-368B58309D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7AA2DE-3C0F-447C-B497-345FFD78E2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ED385BB-D01F-4E3A-8859-1BE9C8C1BEE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A1FD657-C45B-4A73-BC2C-D2678CEFF4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46C97-36F5-4A7E-AB93-31B9A039ABBB}" type="datetimeFigureOut">
              <a:rPr lang="en-US" smtClean="0"/>
              <a:t>11/29/2021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1F14894-DE1D-4D77-9824-05DFA29184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12F367C-79F3-4469-A2E1-644BE065E8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A6241-3B5A-4218-A4DB-54D0425778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3588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E59AA-931C-46EB-AEEC-E9F941539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6D72273-7DA4-46DC-9CB5-6E85E8F25C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46C97-36F5-4A7E-AB93-31B9A039ABBB}" type="datetimeFigureOut">
              <a:rPr lang="en-US" smtClean="0"/>
              <a:t>11/29/2021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7FF071-C7C3-495E-A7DE-AA2C64FAA8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DDE94E-00A5-4D98-B357-D5BEC4FB9D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A6241-3B5A-4218-A4DB-54D0425778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9926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5C30EAA-B098-4364-819F-F641652492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46C97-36F5-4A7E-AB93-31B9A039ABBB}" type="datetimeFigureOut">
              <a:rPr lang="en-US" smtClean="0"/>
              <a:t>11/29/2021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68F2870-D784-49C0-97CE-89619B607C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CB4E0C-0A28-4F89-8CFC-0BC90B27C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A6241-3B5A-4218-A4DB-54D0425778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2707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C7C96-0E6F-447B-8D1C-F94BEF409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D9F9A1-2E57-45F4-A6F4-019B655A61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204C3A-24E5-4013-88EC-37ACD92F8E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DD82DD-E6B4-4DE0-9ED2-AFC87AD2D9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46C97-36F5-4A7E-AB93-31B9A039ABBB}" type="datetimeFigureOut">
              <a:rPr lang="en-US" smtClean="0"/>
              <a:t>11/29/2021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3284D5-87D7-4351-8897-76137219D6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6B8910-F3B7-46AA-8391-DDF0CF2DCE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A6241-3B5A-4218-A4DB-54D0425778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3841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F3407-979D-43DE-839C-42176DD582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9DCE363-E1BC-4EF5-AC4A-787A546F140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2079FA-1946-4BED-8895-EE98034AC9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59C412-CDB1-4BA1-881A-0D0FC1E3C0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46C97-36F5-4A7E-AB93-31B9A039ABBB}" type="datetimeFigureOut">
              <a:rPr lang="en-US" smtClean="0"/>
              <a:t>11/29/2021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815751-D871-4F7F-87FE-EE1810F09C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B0E884-00C7-4FCD-B33F-130BC9E253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A6241-3B5A-4218-A4DB-54D0425778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2464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FD22BC6-2EE4-43DD-89ED-E79D79E0C9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9548C9-013E-4955-BA89-F3E21A58B7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C8CAC6-5D72-49C3-8877-B93E73DAA30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C46C97-36F5-4A7E-AB93-31B9A039ABBB}" type="datetimeFigureOut">
              <a:rPr lang="en-US" smtClean="0"/>
              <a:t>11/29/2021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4F7B86-0394-4DC0-8A86-6798880A69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77AC9D-B7F0-482C-9BB5-E3D362A160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7A6241-3B5A-4218-A4DB-54D0425778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327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shashi@iitrpr.ac.in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yberbotics.com/" TargetMode="External"/><Relationship Id="rId2" Type="http://schemas.openxmlformats.org/officeDocument/2006/relationships/hyperlink" Target="https://www.researchgate.net/figure/Deep-Reinforcement-Learning-13_fig2_335109551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AC2BA5-7B1D-4776-BD36-402AA27AD71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Learning Safe Cooperative Policies in Autonomous Multi-UAV Navigation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7DD59F-81A6-427C-BA6F-4DCDA58BDA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rot="10800000" flipV="1">
            <a:off x="290462" y="189651"/>
            <a:ext cx="2467076" cy="1865423"/>
          </a:xfrm>
        </p:spPr>
        <p:txBody>
          <a:bodyPr numCol="1">
            <a:normAutofit/>
          </a:bodyPr>
          <a:lstStyle/>
          <a:p>
            <a:endParaRPr lang="en-US" sz="1600" dirty="0"/>
          </a:p>
          <a:p>
            <a:endParaRPr lang="en-US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2B5724-104E-4DF8-9090-04E42270F355}"/>
              </a:ext>
            </a:extLst>
          </p:cNvPr>
          <p:cNvSpPr txBox="1"/>
          <p:nvPr/>
        </p:nvSpPr>
        <p:spPr>
          <a:xfrm>
            <a:off x="6096000" y="3602038"/>
            <a:ext cx="4572000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Shashi Shekhar Jha</a:t>
            </a:r>
          </a:p>
          <a:p>
            <a:pPr algn="ctr"/>
            <a:r>
              <a:rPr lang="en-US" dirty="0"/>
              <a:t>Indian Institute of Technology Ropar</a:t>
            </a:r>
          </a:p>
          <a:p>
            <a:pPr algn="ctr"/>
            <a:r>
              <a:rPr lang="en-US" dirty="0">
                <a:hlinkClick r:id="rId2"/>
              </a:rPr>
              <a:t>shashi@iitrpr.ac.in</a:t>
            </a:r>
            <a:endParaRPr lang="en-US" dirty="0"/>
          </a:p>
          <a:p>
            <a:pPr algn="ctr"/>
            <a:endParaRPr lang="en-US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08ECA8-3096-43C3-B7DB-B82DDEC4BE7C}"/>
              </a:ext>
            </a:extLst>
          </p:cNvPr>
          <p:cNvSpPr txBox="1"/>
          <p:nvPr/>
        </p:nvSpPr>
        <p:spPr>
          <a:xfrm>
            <a:off x="1959429" y="3602038"/>
            <a:ext cx="4572000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Arshdeep Singh</a:t>
            </a:r>
          </a:p>
          <a:p>
            <a:pPr algn="ctr"/>
            <a:r>
              <a:rPr lang="en-US" dirty="0"/>
              <a:t>Indian Institute of Technology Ropar</a:t>
            </a:r>
          </a:p>
          <a:p>
            <a:pPr algn="ctr"/>
            <a:r>
              <a:rPr lang="en-US" dirty="0">
                <a:hlinkClick r:id="rId2"/>
              </a:rPr>
              <a:t>2019csm1001@iitrpr.ac.in</a:t>
            </a:r>
            <a:endParaRPr lang="en-US" dirty="0"/>
          </a:p>
          <a:p>
            <a:pPr algn="ctr"/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447156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1D69CB-2831-4EF8-B475-51C77BAAD6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Safe Reinforcement Learning</a:t>
            </a:r>
            <a:r>
              <a:rPr lang="en-US" sz="2400" dirty="0"/>
              <a:t>[4]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471D60-3D0B-45FF-8051-B93098980E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Learning optimal policies while satisfying Safety Constraints</a:t>
            </a:r>
          </a:p>
          <a:p>
            <a:r>
              <a:rPr lang="en-US" dirty="0"/>
              <a:t>Safe RL will help in transitioning the control to physical systems</a:t>
            </a:r>
          </a:p>
          <a:p>
            <a:r>
              <a:rPr lang="en-US" dirty="0"/>
              <a:t>A major challenge in using reinforcement learning is safety - control policies learned using reinforcement learning typically do not provide any safety guarantees</a:t>
            </a:r>
          </a:p>
        </p:txBody>
      </p:sp>
    </p:spTree>
    <p:extLst>
      <p:ext uri="{BB962C8B-B14F-4D97-AF65-F5344CB8AC3E}">
        <p14:creationId xmlns:p14="http://schemas.microsoft.com/office/powerpoint/2010/main" val="35282709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651AD8-120E-4208-B30F-C40B9D8F4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Safety Layer</a:t>
            </a:r>
            <a:r>
              <a:rPr lang="en-US" sz="2400" dirty="0"/>
              <a:t>(Dalal et al)[3]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BCF07C-B3BD-4416-9146-2D7DA20E80A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Constrained policy optimization</a:t>
                </a: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i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lim>
                        </m:limLow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[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  <m:sup/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𝑜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 (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𝑜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))</m:t>
                            </m:r>
                          </m:e>
                        </m:nary>
                        <m:r>
                          <a:rPr lang="en-US" i="1">
                            <a:latin typeface="Cambria Math" panose="02040503050406030204" pitchFamily="18" charset="0"/>
                          </a:rPr>
                          <m:t>]</m:t>
                        </m:r>
                      </m:e>
                    </m:func>
                  </m:oMath>
                </a14:m>
                <a:r>
                  <a:rPr lang="en-US" dirty="0"/>
                  <a:t>  where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		(3)</a:t>
                </a:r>
              </a:p>
              <a:p>
                <a:r>
                  <a:rPr lang="en-US" dirty="0"/>
                  <a:t>Safety Layer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Learning Safety Layer</a:t>
                </a:r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 =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</a:rPr>
                          <m:t>arg</m:t>
                        </m:r>
                      </m:fName>
                      <m:e>
                        <m:r>
                          <m:rPr>
                            <m:lit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𝑚𝑖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i="1" smtClean="0">
                        <a:latin typeface="Cambria Math" panose="02040503050406030204" pitchFamily="18" charset="0"/>
                      </a:rPr>
                      <m:t>∥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−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</m:d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∥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 where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l-PL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l-PL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pl-PL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pl-PL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pl-PL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l-PL" i="1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pl-PL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pl-PL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pl-PL" i="1">
                        <a:latin typeface="Cambria Math" panose="02040503050406030204" pitchFamily="18" charset="0"/>
                      </a:rPr>
                      <m:t>𝑔</m:t>
                    </m:r>
                    <m:sSup>
                      <m:sSupPr>
                        <m:ctrlPr>
                          <a:rPr lang="pl-PL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pl-PL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l-PL" i="1">
                                <a:latin typeface="Cambria Math" panose="02040503050406030204" pitchFamily="18" charset="0"/>
                              </a:rPr>
                              <m:t>𝑜</m:t>
                            </m:r>
                            <m:r>
                              <a:rPr lang="pl-PL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pl-PL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</m:e>
                      <m:sup>
                        <m:r>
                          <a:rPr lang="pl-PL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b>
                      <m:sSubPr>
                        <m:ctrlPr>
                          <a:rPr lang="pl-PL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l-PL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l-PL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pl-PL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pl-PL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pl-PL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l-PL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pl-PL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pl-PL" i="1">
                        <a:latin typeface="Cambria Math" panose="02040503050406030204" pitchFamily="18" charset="0"/>
                      </a:rPr>
                      <m:t> , </m:t>
                    </m:r>
                    <m:r>
                      <a:rPr lang="pl-PL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pl-PL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pl-PL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pl-PL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pl-PL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pl-PL" i="1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/>
                  <a:t>								(4)</a:t>
                </a:r>
                <a:endParaRPr lang="en-US" dirty="0"/>
              </a:p>
              <a:p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BCF07C-B3BD-4416-9146-2D7DA20E80A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43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289496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B578CF-55CA-4377-B740-1A26214562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Safe-MADDPG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178B70-3B87-4C83-8180-F5772149933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Step 1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FF6108-C450-42E6-8FCA-2F710CE0AFD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Safety Network update</a:t>
            </a:r>
          </a:p>
          <a:p>
            <a:endParaRPr lang="en-US" dirty="0"/>
          </a:p>
        </p:txBody>
      </p: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93A5D59A-7E68-4BA5-9B02-9B5909BD99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557404"/>
            <a:ext cx="5181600" cy="2787847"/>
          </a:xfrm>
          <a:prstGeom prst="rect">
            <a:avLst/>
          </a:prstGeom>
        </p:spPr>
      </p:pic>
      <p:pic>
        <p:nvPicPr>
          <p:cNvPr id="10" name="Picture 9" descr="Text, letter&#10;&#10;Description automatically generated">
            <a:extLst>
              <a:ext uri="{FF2B5EF4-FFF2-40B4-BE49-F238E27FC236}">
                <a16:creationId xmlns:a16="http://schemas.microsoft.com/office/drawing/2014/main" id="{F6675066-2C41-443A-AB11-0BD932405C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7937" y="2557404"/>
            <a:ext cx="4995863" cy="2411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1572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D38C98-4DB1-4347-9A49-C751C41D23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Safe-MADDPG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7C7662-AFA2-4F81-BFD2-E270C6D576B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Step 2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123931-69D3-486D-98CB-032185771C5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Next</a:t>
            </a:r>
          </a:p>
          <a:p>
            <a:endParaRPr lang="en-US" dirty="0"/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8304537E-0468-4DEE-B76E-4B3FF5C8E6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256370"/>
            <a:ext cx="5181601" cy="3489847"/>
          </a:xfrm>
          <a:prstGeom prst="rect">
            <a:avLst/>
          </a:prstGeom>
        </p:spPr>
      </p:pic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4588CCFF-CA1E-423B-993A-278F6A665C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199" y="2256370"/>
            <a:ext cx="5181601" cy="3991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3785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40A7F-8581-4189-8768-65679CF2C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40DA1E-1B8D-4058-A4BE-631288E38E6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Multiple UAVs and their Target locations</a:t>
            </a:r>
          </a:p>
          <a:p>
            <a:r>
              <a:rPr lang="en-US" dirty="0"/>
              <a:t>UAV : DJI Mavic</a:t>
            </a:r>
          </a:p>
          <a:p>
            <a:r>
              <a:rPr lang="en-US" dirty="0"/>
              <a:t>Webots Simulation by Cyberbotics[5]</a:t>
            </a:r>
          </a:p>
          <a:p>
            <a:pPr lvl="1"/>
            <a:r>
              <a:rPr lang="en-US" dirty="0"/>
              <a:t>Real world physics engine</a:t>
            </a:r>
          </a:p>
          <a:p>
            <a:pPr lvl="1"/>
            <a:r>
              <a:rPr lang="en-US" dirty="0"/>
              <a:t>Deepbots[6]: Deepbots is a simple framework which is used as middleware between the Webots Simulator and Reinforcement Learning algorithm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03C9AA-6BD4-44D3-A90A-DF731B5879A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pPr lvl="1"/>
            <a:r>
              <a:rPr lang="en-US" dirty="0"/>
              <a:t>Emitter-Receiver scheme</a:t>
            </a:r>
          </a:p>
          <a:p>
            <a:pPr lvl="1"/>
            <a:r>
              <a:rPr lang="en-US" dirty="0"/>
              <a:t>Combined robot-supervisor controller scheme</a:t>
            </a:r>
          </a:p>
          <a:p>
            <a:pPr lvl="1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A3DEB8C-73AF-43EF-9CE6-39785503FC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063875"/>
            <a:ext cx="5390318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6743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1B455-5C17-4571-AD70-8A53D432A7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Settings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CDC1AB3-9D0D-4D9E-AA19-F1767D529D6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UAV Observation Space</a:t>
                </a:r>
              </a:p>
              <a:p>
                <a:pPr lvl="1"/>
                <a:r>
                  <a:rPr lang="en-US" dirty="0"/>
                  <a:t>Position of each entity (UAV, Target location)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: [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Velocity of each UAV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:[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Concatenated tuple :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{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𝑇𝑎𝑟𝑔𝑒𝑡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  <m:nary>
                      <m:naryPr>
                        <m:chr m:val="⋃"/>
                        <m:limLoc m:val="subSup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∀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;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</m:sSup>
                      </m:e>
                    </m:nary>
                    <m:r>
                      <a:rPr lang="en-US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/>
              </a:p>
              <a:p>
                <a:r>
                  <a:rPr lang="en-US" dirty="0"/>
                  <a:t>UAV Action Space</a:t>
                </a:r>
              </a:p>
              <a:p>
                <a:pPr lvl="1"/>
                <a:r>
                  <a:rPr lang="en-US" dirty="0"/>
                  <a:t>For each UAV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: {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𝑝𝑖𝑡𝑐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𝑦𝑎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Constraints (K=4) 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𝑝𝑖𝑡𝑐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𝑝𝑖𝑡𝑐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𝑦𝑎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𝑦𝑎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CDC1AB3-9D0D-4D9E-AA19-F1767D529D6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585428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4B5A30-9441-47C1-BBFA-1DDBCF645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Reward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50A32D-03F8-48A4-9D23-ADC1795D5E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2C0F1317-C087-4556-A627-2D8FC2B880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6033706"/>
              </p:ext>
            </p:extLst>
          </p:nvPr>
        </p:nvGraphicFramePr>
        <p:xfrm>
          <a:off x="2032000" y="2703354"/>
          <a:ext cx="8128000" cy="25958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00290">
                  <a:extLst>
                    <a:ext uri="{9D8B030D-6E8A-4147-A177-3AD203B41FA5}">
                      <a16:colId xmlns:a16="http://schemas.microsoft.com/office/drawing/2014/main" val="2104706474"/>
                    </a:ext>
                  </a:extLst>
                </a:gridCol>
                <a:gridCol w="5527710">
                  <a:extLst>
                    <a:ext uri="{9D8B030D-6E8A-4147-A177-3AD203B41FA5}">
                      <a16:colId xmlns:a16="http://schemas.microsoft.com/office/drawing/2014/main" val="15587896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Reward Value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Conditions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67556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if the angle between UAV and its target is &gt; 1.5 Radians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08099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if angle &lt; 1.5 Radians and curr_dist &gt; prev_dist</a:t>
                      </a:r>
                      <a:endParaRPr lang="en-US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19142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if angle &lt; 0.1 Radians and curr_dist &gt; prev_dist</a:t>
                      </a:r>
                      <a:endParaRPr lang="en-US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92518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if angle &lt; 1.5 Radians and curr_dist &lt; prev_dist</a:t>
                      </a:r>
                      <a:endParaRPr lang="en-US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92636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if angle &lt; 0.1 Radians and curr_dist &lt; prev_dist</a:t>
                      </a:r>
                      <a:endParaRPr lang="en-US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64287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if there is a collision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37349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039314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1A2FE3-B166-4303-9CAF-FD6F16195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(3 UAV scenario)</a:t>
            </a:r>
          </a:p>
        </p:txBody>
      </p:sp>
      <p:pic>
        <p:nvPicPr>
          <p:cNvPr id="4" name="UAVvideo">
            <a:hlinkClick r:id="" action="ppaction://media"/>
            <a:extLst>
              <a:ext uri="{FF2B5EF4-FFF2-40B4-BE49-F238E27FC236}">
                <a16:creationId xmlns:a16="http://schemas.microsoft.com/office/drawing/2014/main" id="{877241E1-B6DF-4ED8-92C8-B519113D6CE1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27293" y="1690688"/>
            <a:ext cx="8537414" cy="4802187"/>
          </a:xfrm>
        </p:spPr>
      </p:pic>
    </p:spTree>
    <p:extLst>
      <p:ext uri="{BB962C8B-B14F-4D97-AF65-F5344CB8AC3E}">
        <p14:creationId xmlns:p14="http://schemas.microsoft.com/office/powerpoint/2010/main" val="704658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36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C904D9-3D3C-471B-82FF-B62843A7C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E23E56-602B-4A39-8DFE-E6B15CD4410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Mean Rewards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D4FE92-7C5B-4746-8EE7-03C614857D1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Testing final policies</a:t>
            </a:r>
          </a:p>
          <a:p>
            <a:endParaRPr lang="en-US" dirty="0"/>
          </a:p>
        </p:txBody>
      </p:sp>
      <p:pic>
        <p:nvPicPr>
          <p:cNvPr id="6" name="Picture 5" descr="Chart, histogram&#10;&#10;Description automatically generated">
            <a:extLst>
              <a:ext uri="{FF2B5EF4-FFF2-40B4-BE49-F238E27FC236}">
                <a16:creationId xmlns:a16="http://schemas.microsoft.com/office/drawing/2014/main" id="{AB6E1758-1490-4B85-9A88-8511DE3085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247375"/>
            <a:ext cx="5181600" cy="4090737"/>
          </a:xfrm>
          <a:prstGeom prst="rect">
            <a:avLst/>
          </a:prstGeom>
        </p:spPr>
      </p:pic>
      <p:pic>
        <p:nvPicPr>
          <p:cNvPr id="8" name="Picture 7" descr="Chart, waterfall chart&#10;&#10;Description automatically generated">
            <a:extLst>
              <a:ext uri="{FF2B5EF4-FFF2-40B4-BE49-F238E27FC236}">
                <a16:creationId xmlns:a16="http://schemas.microsoft.com/office/drawing/2014/main" id="{C25F3F29-CFC6-4FD5-AADC-88361CBC3D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2958" y="2649077"/>
            <a:ext cx="4850842" cy="3527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541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C5AFB2-778B-4A74-B8FE-FEE1ACFBA2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Multi-UAV behavior using MADDPG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8BAAB2A-58CA-4370-9098-40161B4B00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4431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AB8D4-6AF8-4784-BA41-F5DB0E988D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Multi-UAV 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827654-D393-45FF-B130-4DEB2B8BDC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Application Domains</a:t>
            </a:r>
          </a:p>
          <a:p>
            <a:pPr lvl="1"/>
            <a:r>
              <a:rPr lang="en-US" dirty="0"/>
              <a:t>Surveying, Remote Sensing, Search &amp; Rescue, E-Commerce Delivery</a:t>
            </a:r>
          </a:p>
          <a:p>
            <a:pPr lvl="1"/>
            <a:endParaRPr lang="en-US" dirty="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588DDF0B-33E6-4318-9B26-902D48A446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1021" y="2668783"/>
            <a:ext cx="6089957" cy="3508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9093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57AE78-6119-41F0-A4BB-2C72BBA040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Multi-UAV behavior using Safe-MADDPG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370446E-13A3-4B4D-A0A3-696ABC0DA9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3744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3F970-B170-4894-B44B-811925869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53BA1A-3152-448A-8186-6A020189869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Value &amp; Policy Loss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E33B3A-A497-40C6-8328-BF5D69CE16E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Current – Target Q-Value</a:t>
            </a:r>
          </a:p>
          <a:p>
            <a:endParaRPr lang="en-US" dirty="0"/>
          </a:p>
        </p:txBody>
      </p:sp>
      <p:pic>
        <p:nvPicPr>
          <p:cNvPr id="6" name="Picture 5" descr="Histogram&#10;&#10;Description automatically generated">
            <a:extLst>
              <a:ext uri="{FF2B5EF4-FFF2-40B4-BE49-F238E27FC236}">
                <a16:creationId xmlns:a16="http://schemas.microsoft.com/office/drawing/2014/main" id="{D815C870-55D4-4425-ACA6-86DB20B6D7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267201"/>
            <a:ext cx="5181600" cy="4090737"/>
          </a:xfrm>
          <a:prstGeom prst="rect">
            <a:avLst/>
          </a:prstGeom>
        </p:spPr>
      </p:pic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FB4F8BBE-AFD7-4009-A9E1-00DC8644F8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267201"/>
            <a:ext cx="5181600" cy="4090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0714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6AD07-B9CE-49FA-BB43-DB31C9CF80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6969EA-1A60-4A62-95D3-6A47EB698C9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Pitch variation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7EE4F7-E015-44F0-B63E-6C85CC60368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Yaw variation</a:t>
            </a:r>
          </a:p>
          <a:p>
            <a:endParaRPr lang="en-US" dirty="0"/>
          </a:p>
        </p:txBody>
      </p:sp>
      <p:pic>
        <p:nvPicPr>
          <p:cNvPr id="6" name="Picture 5" descr="Chart, line chart, histogram&#10;&#10;Description automatically generated">
            <a:extLst>
              <a:ext uri="{FF2B5EF4-FFF2-40B4-BE49-F238E27FC236}">
                <a16:creationId xmlns:a16="http://schemas.microsoft.com/office/drawing/2014/main" id="{2DBB6DFF-86A3-4B7F-B479-C471D5A74B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221163"/>
            <a:ext cx="5181600" cy="4090737"/>
          </a:xfrm>
          <a:prstGeom prst="rect">
            <a:avLst/>
          </a:prstGeom>
        </p:spPr>
      </p:pic>
      <p:pic>
        <p:nvPicPr>
          <p:cNvPr id="8" name="Picture 7" descr="Chart, histogram&#10;&#10;Description automatically generated">
            <a:extLst>
              <a:ext uri="{FF2B5EF4-FFF2-40B4-BE49-F238E27FC236}">
                <a16:creationId xmlns:a16="http://schemas.microsoft.com/office/drawing/2014/main" id="{1738F402-2FF6-41E4-91FA-81779FA5AE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221163"/>
            <a:ext cx="5181600" cy="4090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1552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4E09B9-E803-49E5-8DB8-D3F5B1B7E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B3F061-EA12-4779-942D-930BCB9AFB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Safe-MADDPG for learning safe cooperative policies for Multi-UAV navigation via safety layer</a:t>
            </a:r>
          </a:p>
          <a:p>
            <a:r>
              <a:rPr lang="en-US"/>
              <a:t>The </a:t>
            </a:r>
            <a:r>
              <a:rPr lang="en-US" dirty="0"/>
              <a:t>proposed Safe-MADDPG is better able to handle collisions than MADDPG</a:t>
            </a:r>
          </a:p>
          <a:p>
            <a:r>
              <a:rPr lang="en-US" dirty="0"/>
              <a:t>Future work to evaluate with more complex environments with static and dynamic obstacles, etc.</a:t>
            </a:r>
          </a:p>
        </p:txBody>
      </p:sp>
    </p:spTree>
    <p:extLst>
      <p:ext uri="{BB962C8B-B14F-4D97-AF65-F5344CB8AC3E}">
        <p14:creationId xmlns:p14="http://schemas.microsoft.com/office/powerpoint/2010/main" val="20488211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5792F-0FFB-4029-94AF-DCA5003BEA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964C3A-A01B-4265-92F5-4C4EA8C5B0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en-US" sz="2000" dirty="0">
                <a:hlinkClick r:id="rId2"/>
              </a:rPr>
              <a:t>Deep Reinforcement Learning (researchgate.net)</a:t>
            </a:r>
            <a:r>
              <a:rPr lang="en-US" sz="2000" dirty="0"/>
              <a:t> </a:t>
            </a:r>
          </a:p>
          <a:p>
            <a:pPr marL="457200" indent="-457200">
              <a:buAutoNum type="arabicPeriod"/>
            </a:pPr>
            <a:r>
              <a:rPr lang="en-US" sz="2000" dirty="0"/>
              <a:t>R.Lowe, Y.Wu, A.Tamar, J.Harb, P.Abbeel, and I. Mordatch, “Multi-agent actor-critic for mixed cooperative-competitive environments,” </a:t>
            </a:r>
            <a:r>
              <a:rPr lang="en-US" sz="2000" i="1" dirty="0"/>
              <a:t>CoRR</a:t>
            </a:r>
            <a:r>
              <a:rPr lang="en-US" sz="2000" dirty="0"/>
              <a:t>,  vol.  abs/1706.02275, 2017.</a:t>
            </a:r>
          </a:p>
          <a:p>
            <a:pPr marL="457200" indent="-457200">
              <a:buAutoNum type="arabicPeriod"/>
            </a:pPr>
            <a:r>
              <a:rPr lang="en-US" sz="2000" dirty="0"/>
              <a:t>G.Dalal, K.Dvijotham, M. Vecerık, T. Hester, C.Paduraru, and Y.Tassa, “Safe exploration in continuous action spaces,” </a:t>
            </a:r>
            <a:r>
              <a:rPr lang="en-US" sz="2000" i="1" dirty="0"/>
              <a:t>CoRR</a:t>
            </a:r>
            <a:r>
              <a:rPr lang="en-US" sz="2000" dirty="0"/>
              <a:t>, vol. abs/1801.08757, 2018.</a:t>
            </a:r>
          </a:p>
          <a:p>
            <a:pPr marL="457200" indent="-457200">
              <a:buAutoNum type="arabicPeriod"/>
            </a:pPr>
            <a:r>
              <a:rPr lang="en-US" sz="2000" dirty="0"/>
              <a:t>R.Cheng, G.Orosz, R.M.Murray, and J.W.Burdick, “End-to-end safe reinforcement learning through barrier functions for safety-critical continuous control tasks,” in </a:t>
            </a:r>
            <a:r>
              <a:rPr lang="en-US" sz="2000" i="1" dirty="0"/>
              <a:t>Proceedings of the AAAI Conference on Artificial Intelligence</a:t>
            </a:r>
            <a:r>
              <a:rPr lang="en-US" sz="2000" dirty="0"/>
              <a:t>, vol. 33, 2019.</a:t>
            </a:r>
          </a:p>
          <a:p>
            <a:pPr marL="457200" indent="-457200">
              <a:buAutoNum type="arabicPeriod"/>
            </a:pPr>
            <a:r>
              <a:rPr lang="en-US" sz="2000" dirty="0"/>
              <a:t>Webots, “http://www.cyberbotics.com,” open-source Mobile Robot Simulation Software. [Online]. Available: </a:t>
            </a:r>
            <a:r>
              <a:rPr lang="en-US" sz="2000" dirty="0">
                <a:hlinkClick r:id="rId3"/>
              </a:rPr>
              <a:t>http://www.cyberbotics.com</a:t>
            </a:r>
            <a:r>
              <a:rPr lang="en-US" sz="2000" dirty="0"/>
              <a:t>.</a:t>
            </a:r>
          </a:p>
          <a:p>
            <a:pPr marL="457200" indent="-457200">
              <a:buAutoNum type="arabicPeriod"/>
            </a:pPr>
            <a:r>
              <a:rPr lang="en-US" sz="2000" dirty="0"/>
              <a:t>M.Kirtas, K.Tsampazis, N.Passalis, and A.Tefas, “Deepbots: A Webots-based deep reinforcement learning framework for robotics,” in </a:t>
            </a:r>
            <a:r>
              <a:rPr lang="en-US" sz="2000" i="1" dirty="0"/>
              <a:t>Artificial Intelligence Applications and Innovations</a:t>
            </a:r>
            <a:r>
              <a:rPr lang="en-US" sz="2000" dirty="0"/>
              <a:t>. Cham: Springer International Publishing, 2020.</a:t>
            </a:r>
          </a:p>
          <a:p>
            <a:pPr marL="457200" indent="-457200">
              <a:buAutoNum type="arabicPeriod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722761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22CEB6-64B5-45B3-93B7-3F01EDCEF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5400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42671106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66EA84-4B7A-4B19-8003-ED18611DE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Formulation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5C43A3-396B-43C8-8D15-7F4A0198E3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Multi-UAVs learning to autonomously reach their target destination through safe navigation</a:t>
            </a:r>
          </a:p>
          <a:p>
            <a:pPr lvl="1"/>
            <a:r>
              <a:rPr lang="en-US" dirty="0"/>
              <a:t>Each UAV should avoid collision with other UAVs</a:t>
            </a:r>
          </a:p>
          <a:p>
            <a:r>
              <a:rPr lang="en-US" dirty="0"/>
              <a:t>Formulated as a Multi Agent Reinforcement Learning(MARL) problem</a:t>
            </a:r>
          </a:p>
          <a:p>
            <a:pPr lvl="1"/>
            <a:r>
              <a:rPr lang="en-US" dirty="0"/>
              <a:t>MARL is when we are considering various intelligent agents interacting with an environment</a:t>
            </a:r>
          </a:p>
          <a:p>
            <a:r>
              <a:rPr lang="en-US" dirty="0"/>
              <a:t>Multi Agent scenario</a:t>
            </a:r>
          </a:p>
          <a:p>
            <a:pPr lvl="1"/>
            <a:r>
              <a:rPr lang="en-US" dirty="0"/>
              <a:t>Cooperative</a:t>
            </a:r>
          </a:p>
          <a:p>
            <a:pPr lvl="1"/>
            <a:r>
              <a:rPr lang="en-US" dirty="0"/>
              <a:t>Competitive</a:t>
            </a:r>
          </a:p>
          <a:p>
            <a:pPr lvl="1"/>
            <a:r>
              <a:rPr lang="en-US" dirty="0"/>
              <a:t>Mixture of both</a:t>
            </a:r>
          </a:p>
        </p:txBody>
      </p:sp>
    </p:spTree>
    <p:extLst>
      <p:ext uri="{BB962C8B-B14F-4D97-AF65-F5344CB8AC3E}">
        <p14:creationId xmlns:p14="http://schemas.microsoft.com/office/powerpoint/2010/main" val="25307879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E000A8-5273-4C66-B57F-907591579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Reinforcement Learning at a glance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8181E0-BFE1-40B9-810B-4DF4570D2D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000" dirty="0"/>
              <a:t>				        RL feedback loop[1]</a:t>
            </a:r>
          </a:p>
        </p:txBody>
      </p:sp>
      <p:pic>
        <p:nvPicPr>
          <p:cNvPr id="7" name="Picture 6" descr="Diagram, schematic&#10;&#10;Description automatically generated">
            <a:extLst>
              <a:ext uri="{FF2B5EF4-FFF2-40B4-BE49-F238E27FC236}">
                <a16:creationId xmlns:a16="http://schemas.microsoft.com/office/drawing/2014/main" id="{43F348CB-AD15-4E58-BD63-0AE8DE136B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5087" y="1825625"/>
            <a:ext cx="6981825" cy="330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4484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AC5EF-5AEE-4195-9DBB-44AA025CB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Dynamics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72D8137-80A2-4FAB-A08A-BF609CD7038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number of agents</a:t>
                </a:r>
              </a:p>
              <a:p>
                <a:r>
                  <a:rPr lang="en-US" dirty="0"/>
                  <a:t>Observation space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pt-BR" i="1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{"/>
                        <m:endChr m:val="}"/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pt-BR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pt-BR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pt-BR" i="1">
                            <a:latin typeface="Cambria Math" panose="02040503050406030204" pitchFamily="18" charset="0"/>
                          </a:rPr>
                          <m:t>, ... </m:t>
                        </m:r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pt-BR" i="1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{"/>
                        <m:endChr m:val="}"/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pt-BR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pt-BR" i="1">
                            <a:latin typeface="Cambria Math" panose="02040503050406030204" pitchFamily="18" charset="0"/>
                          </a:rPr>
                          <m:t>,..</m:t>
                        </m:r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pt-BR" i="1">
                            <a:latin typeface="Cambria Math" panose="02040503050406030204" pitchFamily="18" charset="0"/>
                          </a:rPr>
                          <m:t>,....,</m:t>
                        </m:r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Action space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pt-BR" i="1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{"/>
                        <m:endChr m:val="}"/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pt-BR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pt-BR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pt-BR" i="1">
                            <a:latin typeface="Cambria Math" panose="02040503050406030204" pitchFamily="18" charset="0"/>
                          </a:rPr>
                          <m:t>, ... </m:t>
                        </m:r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Parameterized policy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: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Transition function 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: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𝑂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endParaRPr lang="en-US" b="0" dirty="0"/>
              </a:p>
              <a:p>
                <a:r>
                  <a:rPr lang="en-US" dirty="0"/>
                  <a:t>Reward 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: 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  <m:r>
                      <a:rPr lang="en-US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  <m:r>
                      <a:rPr lang="en-US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ℝ</m:t>
                    </m:r>
                  </m:oMath>
                </a14:m>
                <a:endParaRPr lang="en-US" b="0" dirty="0"/>
              </a:p>
              <a:p>
                <a:r>
                  <a:rPr lang="en-US" dirty="0"/>
                  <a:t>Goal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=</m:t>
                    </m:r>
                    <m:nary>
                      <m:naryPr>
                        <m:chr m:val="∑"/>
                        <m:supHide m:val="o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bSup>
                      </m:e>
                    </m:nary>
                  </m:oMath>
                </a14:m>
                <a:endParaRPr lang="pt-BR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72D8137-80A2-4FAB-A08A-BF609CD7038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708550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B7284E-CC41-4E60-9EED-7317811417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Dynamics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FD3A1F4-92D0-4AC4-9834-9C9CAF315E1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Actor Critic algorithms</a:t>
                </a:r>
              </a:p>
              <a:p>
                <a:pPr lvl="1"/>
                <a:r>
                  <a:rPr lang="en-US" dirty="0"/>
                  <a:t>Optimizes a parameterized </a:t>
                </a:r>
                <a:r>
                  <a:rPr lang="en-US" i="1" dirty="0"/>
                  <a:t>policy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US" dirty="0"/>
                  <a:t> through policy gradients</a:t>
                </a:r>
              </a:p>
              <a:p>
                <a:pPr lvl="1"/>
                <a:r>
                  <a:rPr lang="en-US" dirty="0"/>
                  <a:t>Learning both policy model and the value function</a:t>
                </a:r>
              </a:p>
              <a:p>
                <a:r>
                  <a:rPr lang="en-US" dirty="0"/>
                  <a:t>Each agent is modelled as an Actor</a:t>
                </a:r>
              </a:p>
              <a:p>
                <a:pPr lvl="1"/>
                <a:r>
                  <a:rPr lang="en-US" dirty="0"/>
                  <a:t>Updates its policy as suggested by the Critic</a:t>
                </a:r>
              </a:p>
              <a:p>
                <a:r>
                  <a:rPr lang="en-US" dirty="0"/>
                  <a:t>The Critic estimates the values of the state</a:t>
                </a:r>
              </a:p>
              <a:p>
                <a:pPr lvl="1"/>
                <a:r>
                  <a:rPr lang="en-US" dirty="0"/>
                  <a:t>It guides the actor to prefer good actions over bad ones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FD3A1F4-92D0-4AC4-9834-9C9CAF315E1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359160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92499-BE06-4471-BC12-0C6222316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MADDPG </a:t>
            </a:r>
            <a:r>
              <a:rPr lang="en-US" sz="2400" dirty="0"/>
              <a:t>(Lowe et al)[2]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E92B2F-52E0-43C5-BEA6-268BCDBCCB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537290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Multi Agent Deep Deterministic Policy Gradient</a:t>
            </a:r>
          </a:p>
          <a:p>
            <a:pPr lvl="1"/>
            <a:r>
              <a:rPr lang="en-US" dirty="0"/>
              <a:t>Centralized Critic network, Decentralized execution (multiple independent Actors), Deterministic Policy function</a:t>
            </a:r>
          </a:p>
          <a:p>
            <a:r>
              <a:rPr lang="en-US" dirty="0"/>
              <a:t>Architecture</a:t>
            </a:r>
          </a:p>
          <a:p>
            <a:pPr lvl="1"/>
            <a:r>
              <a:rPr lang="en-US" dirty="0"/>
              <a:t>An actor network for using observations for deterministic actions</a:t>
            </a:r>
          </a:p>
          <a:p>
            <a:pPr lvl="1"/>
            <a:r>
              <a:rPr lang="en-US" dirty="0"/>
              <a:t>An identical target actor network for training stability</a:t>
            </a:r>
          </a:p>
          <a:p>
            <a:pPr lvl="1"/>
            <a:r>
              <a:rPr lang="en-US" dirty="0"/>
              <a:t>A critic network that uses joint states action pairs to estimate Q-values</a:t>
            </a:r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10A97C27-2FED-4A3B-B2B0-4F224BD7B1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5490" y="2795367"/>
            <a:ext cx="3978310" cy="294951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21A0B2F-5B73-4BD8-9DC9-94F0F79712CE}"/>
              </a:ext>
            </a:extLst>
          </p:cNvPr>
          <p:cNvSpPr txBox="1"/>
          <p:nvPr/>
        </p:nvSpPr>
        <p:spPr>
          <a:xfrm>
            <a:off x="8703246" y="5560219"/>
            <a:ext cx="1322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MADDPG[2]</a:t>
            </a:r>
          </a:p>
        </p:txBody>
      </p:sp>
    </p:spTree>
    <p:extLst>
      <p:ext uri="{BB962C8B-B14F-4D97-AF65-F5344CB8AC3E}">
        <p14:creationId xmlns:p14="http://schemas.microsoft.com/office/powerpoint/2010/main" val="5690117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E8F7BA-8EC4-4B1E-B566-AA9D31D65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4577A5-6A80-4099-A614-5766934821D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Update of the Critic network through loss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p>
                                </m:sSub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 − </m:t>
                                </m:r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sup>
                                </m:sSubSup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𝑜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p>
                                    </m:sSub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p>
                                    </m:sSub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,...,</m:t>
                                    </m:r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𝑁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p>
                                    </m:sSubSup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US" dirty="0"/>
                  <a:t>				(1)</a:t>
                </a:r>
              </a:p>
              <a:p>
                <a:pPr lvl="2"/>
                <a:r>
                  <a:rPr lang="en-US" dirty="0"/>
                  <a:t>where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 = 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 +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p>
                    </m:sSubSup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𝑜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bSup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  <m:r>
                          <a:rPr lang="en-US" i="1">
                            <a:latin typeface="Cambria Math" panose="02040503050406030204" pitchFamily="18" charset="0"/>
                          </a:rPr>
                          <m:t>,...,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e>
                    </m:d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​</m:t>
                            </m:r>
                          </m:e>
                        </m:d>
                      </m:e>
                      <m:sub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  <m:r>
                          <a:rPr lang="en-US" i="1">
                            <a:latin typeface="Cambria Math" panose="02040503050406030204" pitchFamily="18" charset="0"/>
                          </a:rPr>
                          <m:t> =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𝑜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bSup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Update of the Actor network through the sampled policy gradient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i="0" smtClean="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𝐽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≈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∇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𝑜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p>
                            </m:sSubSup>
                          </m:e>
                        </m:d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∇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b>
                        </m:sSub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p>
                        </m:sSub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𝑜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p>
                            </m:sSub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Sup>
                              <m:sSub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p>
                            </m:sSub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,..,</m:t>
                            </m:r>
                            <m:sSubSup>
                              <m:sSub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p>
                            </m:sSubSup>
                          </m:e>
                        </m:d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"/>
                                <m:endChr m:val="|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​</m:t>
                                </m:r>
                              </m:e>
                            </m:d>
                          </m:e>
                          <m: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Sup>
                              <m:sSub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𝑜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p>
                            </m:sSub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dirty="0"/>
                  <a:t>		(2)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4577A5-6A80-4099-A614-5766934821D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768189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1B8360-F2FD-4C47-91FE-46962C807F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Issues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019C09-5F80-40E8-83FD-9F229C9E79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 obstacle avoidance : static, dynamic</a:t>
            </a:r>
          </a:p>
          <a:p>
            <a:r>
              <a:rPr lang="en-US" dirty="0"/>
              <a:t>No safety guarantees</a:t>
            </a:r>
          </a:p>
          <a:p>
            <a:r>
              <a:rPr lang="en-US" dirty="0"/>
              <a:t>Large state space configuration</a:t>
            </a:r>
          </a:p>
          <a:p>
            <a:r>
              <a:rPr lang="en-US" dirty="0"/>
              <a:t>Techniques</a:t>
            </a:r>
          </a:p>
          <a:p>
            <a:pPr lvl="1"/>
            <a:r>
              <a:rPr lang="en-US" dirty="0"/>
              <a:t>Safety Controllers[3]</a:t>
            </a:r>
          </a:p>
          <a:p>
            <a:pPr lvl="1"/>
            <a:r>
              <a:rPr lang="en-US" dirty="0"/>
              <a:t>Control Barrier functions[4]</a:t>
            </a:r>
          </a:p>
        </p:txBody>
      </p:sp>
    </p:spTree>
    <p:extLst>
      <p:ext uri="{BB962C8B-B14F-4D97-AF65-F5344CB8AC3E}">
        <p14:creationId xmlns:p14="http://schemas.microsoft.com/office/powerpoint/2010/main" val="4577541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986</TotalTime>
  <Words>1025</Words>
  <Application>Microsoft Office PowerPoint</Application>
  <PresentationFormat>Widescreen</PresentationFormat>
  <Paragraphs>139</Paragraphs>
  <Slides>25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Arial</vt:lpstr>
      <vt:lpstr>Calibri</vt:lpstr>
      <vt:lpstr>Calibri Light</vt:lpstr>
      <vt:lpstr>Cambria Math</vt:lpstr>
      <vt:lpstr>Office Theme</vt:lpstr>
      <vt:lpstr>Learning Safe Cooperative Policies in Autonomous Multi-UAV Navigation</vt:lpstr>
      <vt:lpstr>Multi-UAV Applications</vt:lpstr>
      <vt:lpstr>Problem Formulation</vt:lpstr>
      <vt:lpstr>Reinforcement Learning at a glance</vt:lpstr>
      <vt:lpstr>System Dynamics</vt:lpstr>
      <vt:lpstr>System Dynamics</vt:lpstr>
      <vt:lpstr>MADDPG (Lowe et al)[2]</vt:lpstr>
      <vt:lpstr>Continued</vt:lpstr>
      <vt:lpstr>Issues</vt:lpstr>
      <vt:lpstr>Safe Reinforcement Learning[4]</vt:lpstr>
      <vt:lpstr>Safety Layer(Dalal et al)[3]</vt:lpstr>
      <vt:lpstr>Safe-MADDPG</vt:lpstr>
      <vt:lpstr>Safe-MADDPG</vt:lpstr>
      <vt:lpstr>Experimentation</vt:lpstr>
      <vt:lpstr>System Settings</vt:lpstr>
      <vt:lpstr>Reward Structure</vt:lpstr>
      <vt:lpstr>Results (3 UAV scenario)</vt:lpstr>
      <vt:lpstr>Evaluation</vt:lpstr>
      <vt:lpstr>Multi-UAV behavior using MADDPG</vt:lpstr>
      <vt:lpstr>Multi-UAV behavior using Safe-MADDPG</vt:lpstr>
      <vt:lpstr>Evaluation</vt:lpstr>
      <vt:lpstr>Evaluation</vt:lpstr>
      <vt:lpstr>Conclusions</vt:lpstr>
      <vt:lpstr>References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Learning Safe Cooperative Policies in Autonomous Multi-UAV Navigation</dc:title>
  <dc:creator>Singh, Arshdeep</dc:creator>
  <cp:lastModifiedBy>Singh, Arshdeep</cp:lastModifiedBy>
  <cp:revision>4</cp:revision>
  <dcterms:created xsi:type="dcterms:W3CDTF">2021-11-23T05:49:35Z</dcterms:created>
  <dcterms:modified xsi:type="dcterms:W3CDTF">2021-11-29T17:16:12Z</dcterms:modified>
</cp:coreProperties>
</file>